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60" r:id="rId2"/>
    <p:sldId id="288" r:id="rId3"/>
    <p:sldId id="318" r:id="rId4"/>
    <p:sldId id="327" r:id="rId5"/>
    <p:sldId id="402" r:id="rId6"/>
    <p:sldId id="404" r:id="rId7"/>
    <p:sldId id="403" r:id="rId8"/>
    <p:sldId id="393" r:id="rId9"/>
    <p:sldId id="394" r:id="rId10"/>
    <p:sldId id="405" r:id="rId11"/>
    <p:sldId id="417" r:id="rId12"/>
    <p:sldId id="406" r:id="rId13"/>
    <p:sldId id="427" r:id="rId14"/>
    <p:sldId id="408" r:id="rId15"/>
    <p:sldId id="411" r:id="rId16"/>
    <p:sldId id="412" r:id="rId17"/>
    <p:sldId id="428" r:id="rId18"/>
    <p:sldId id="413" r:id="rId19"/>
    <p:sldId id="414" r:id="rId20"/>
    <p:sldId id="415" r:id="rId21"/>
    <p:sldId id="416" r:id="rId22"/>
    <p:sldId id="418" r:id="rId23"/>
    <p:sldId id="419" r:id="rId24"/>
    <p:sldId id="420" r:id="rId25"/>
    <p:sldId id="422" r:id="rId26"/>
    <p:sldId id="421" r:id="rId27"/>
    <p:sldId id="423" r:id="rId28"/>
    <p:sldId id="424" r:id="rId29"/>
    <p:sldId id="425" r:id="rId30"/>
    <p:sldId id="426" r:id="rId31"/>
    <p:sldId id="409" r:id="rId32"/>
    <p:sldId id="329" r:id="rId33"/>
    <p:sldId id="397" r:id="rId34"/>
    <p:sldId id="399" r:id="rId35"/>
    <p:sldId id="401" r:id="rId36"/>
    <p:sldId id="39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A0B8C7A-C9C0-B94F-A9FB-CCD2E2CBEA15}">
          <p14:sldIdLst>
            <p14:sldId id="260"/>
            <p14:sldId id="288"/>
            <p14:sldId id="318"/>
            <p14:sldId id="327"/>
            <p14:sldId id="402"/>
            <p14:sldId id="404"/>
            <p14:sldId id="403"/>
            <p14:sldId id="393"/>
            <p14:sldId id="394"/>
            <p14:sldId id="405"/>
            <p14:sldId id="417"/>
            <p14:sldId id="406"/>
            <p14:sldId id="427"/>
            <p14:sldId id="408"/>
            <p14:sldId id="411"/>
            <p14:sldId id="412"/>
            <p14:sldId id="428"/>
            <p14:sldId id="413"/>
            <p14:sldId id="414"/>
            <p14:sldId id="415"/>
            <p14:sldId id="416"/>
            <p14:sldId id="418"/>
            <p14:sldId id="419"/>
            <p14:sldId id="420"/>
            <p14:sldId id="422"/>
            <p14:sldId id="421"/>
            <p14:sldId id="423"/>
            <p14:sldId id="424"/>
            <p14:sldId id="425"/>
            <p14:sldId id="426"/>
            <p14:sldId id="409"/>
            <p14:sldId id="329"/>
            <p14:sldId id="397"/>
            <p14:sldId id="399"/>
            <p14:sldId id="401"/>
            <p14:sldId id="398"/>
          </p14:sldIdLst>
        </p14:section>
        <p14:section name="Placeholder Layouts" id="{5BEC25FF-7F29-2943-A432-7FFF68D68758}">
          <p14:sldIdLst/>
        </p14:section>
        <p14:section name="Standard Layouts" id="{F9EF3464-936C-014C-A632-CE56507E9B00}">
          <p14:sldIdLst/>
        </p14:section>
        <p14:section name="Charts" id="{52C98C5D-227F-4142-AA74-55937EFDFBCC}">
          <p14:sldIdLst/>
        </p14:section>
        <p14:section name="Impact Slides" id="{CAED85A7-BC6B-6E4E-A73A-F4501BB66642}">
          <p14:sldIdLst/>
        </p14:section>
        <p14:section name="Common Graphic Elements" id="{0023C3F2-59FE-9845-A788-3BF002CBE98A}">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A52B"/>
    <a:srgbClr val="63666A"/>
    <a:srgbClr val="BBBCBC"/>
    <a:srgbClr val="041E42"/>
    <a:srgbClr val="003D81"/>
    <a:srgbClr val="9CA09C"/>
    <a:srgbClr val="4A4C4D"/>
    <a:srgbClr val="00A4CC"/>
    <a:srgbClr val="011B39"/>
    <a:srgbClr val="003D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1" autoAdjust="0"/>
    <p:restoredTop sz="67219" autoAdjust="0"/>
  </p:normalViewPr>
  <p:slideViewPr>
    <p:cSldViewPr snapToGrid="0" snapToObjects="1">
      <p:cViewPr varScale="1">
        <p:scale>
          <a:sx n="78" d="100"/>
          <a:sy n="78" d="100"/>
        </p:scale>
        <p:origin x="27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20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AA83-0331-A946-ADDB-F287CC1969EF}" type="datetimeFigureOut">
              <a:rPr lang="en-US" smtClean="0"/>
              <a:t>10/3/23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ACCF24-3E22-D241-8907-2A37EE4278DD}" type="slidenum">
              <a:rPr lang="en-US" smtClean="0"/>
              <a:t>‹#›</a:t>
            </a:fld>
            <a:endParaRPr lang="en-US"/>
          </a:p>
        </p:txBody>
      </p:sp>
    </p:spTree>
    <p:extLst>
      <p:ext uri="{BB962C8B-B14F-4D97-AF65-F5344CB8AC3E}">
        <p14:creationId xmlns:p14="http://schemas.microsoft.com/office/powerpoint/2010/main" val="3875770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BB2523-9D72-CB41-8D09-2C15EA0C0F3C}" type="datetimeFigureOut">
              <a:rPr lang="en-US" smtClean="0"/>
              <a:t>10/3/23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9852F-C953-3445-B10C-3B6B94EB422C}" type="slidenum">
              <a:rPr lang="en-US" smtClean="0"/>
              <a:t>‹#›</a:t>
            </a:fld>
            <a:endParaRPr lang="en-US"/>
          </a:p>
        </p:txBody>
      </p:sp>
    </p:spTree>
    <p:extLst>
      <p:ext uri="{BB962C8B-B14F-4D97-AF65-F5344CB8AC3E}">
        <p14:creationId xmlns:p14="http://schemas.microsoft.com/office/powerpoint/2010/main" val="1845925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a:t>
            </a:fld>
            <a:endParaRPr lang="en-US"/>
          </a:p>
        </p:txBody>
      </p:sp>
    </p:spTree>
    <p:extLst>
      <p:ext uri="{BB962C8B-B14F-4D97-AF65-F5344CB8AC3E}">
        <p14:creationId xmlns:p14="http://schemas.microsoft.com/office/powerpoint/2010/main" val="200392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22</a:t>
            </a:fld>
            <a:endParaRPr lang="en-US"/>
          </a:p>
        </p:txBody>
      </p:sp>
    </p:spTree>
    <p:extLst>
      <p:ext uri="{BB962C8B-B14F-4D97-AF65-F5344CB8AC3E}">
        <p14:creationId xmlns:p14="http://schemas.microsoft.com/office/powerpoint/2010/main" val="1462453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23</a:t>
            </a:fld>
            <a:endParaRPr lang="en-US"/>
          </a:p>
        </p:txBody>
      </p:sp>
    </p:spTree>
    <p:extLst>
      <p:ext uri="{BB962C8B-B14F-4D97-AF65-F5344CB8AC3E}">
        <p14:creationId xmlns:p14="http://schemas.microsoft.com/office/powerpoint/2010/main" val="387418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24</a:t>
            </a:fld>
            <a:endParaRPr lang="en-US"/>
          </a:p>
        </p:txBody>
      </p:sp>
    </p:spTree>
    <p:extLst>
      <p:ext uri="{BB962C8B-B14F-4D97-AF65-F5344CB8AC3E}">
        <p14:creationId xmlns:p14="http://schemas.microsoft.com/office/powerpoint/2010/main" val="3525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25</a:t>
            </a:fld>
            <a:endParaRPr lang="en-US"/>
          </a:p>
        </p:txBody>
      </p:sp>
    </p:spTree>
    <p:extLst>
      <p:ext uri="{BB962C8B-B14F-4D97-AF65-F5344CB8AC3E}">
        <p14:creationId xmlns:p14="http://schemas.microsoft.com/office/powerpoint/2010/main" val="68569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26</a:t>
            </a:fld>
            <a:endParaRPr lang="en-US"/>
          </a:p>
        </p:txBody>
      </p:sp>
    </p:spTree>
    <p:extLst>
      <p:ext uri="{BB962C8B-B14F-4D97-AF65-F5344CB8AC3E}">
        <p14:creationId xmlns:p14="http://schemas.microsoft.com/office/powerpoint/2010/main" val="4007599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27</a:t>
            </a:fld>
            <a:endParaRPr lang="en-US"/>
          </a:p>
        </p:txBody>
      </p:sp>
    </p:spTree>
    <p:extLst>
      <p:ext uri="{BB962C8B-B14F-4D97-AF65-F5344CB8AC3E}">
        <p14:creationId xmlns:p14="http://schemas.microsoft.com/office/powerpoint/2010/main" val="152094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28</a:t>
            </a:fld>
            <a:endParaRPr lang="en-US"/>
          </a:p>
        </p:txBody>
      </p:sp>
    </p:spTree>
    <p:extLst>
      <p:ext uri="{BB962C8B-B14F-4D97-AF65-F5344CB8AC3E}">
        <p14:creationId xmlns:p14="http://schemas.microsoft.com/office/powerpoint/2010/main" val="83916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29</a:t>
            </a:fld>
            <a:endParaRPr lang="en-US"/>
          </a:p>
        </p:txBody>
      </p:sp>
    </p:spTree>
    <p:extLst>
      <p:ext uri="{BB962C8B-B14F-4D97-AF65-F5344CB8AC3E}">
        <p14:creationId xmlns:p14="http://schemas.microsoft.com/office/powerpoint/2010/main" val="2639851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30</a:t>
            </a:fld>
            <a:endParaRPr lang="en-US"/>
          </a:p>
        </p:txBody>
      </p:sp>
    </p:spTree>
    <p:extLst>
      <p:ext uri="{BB962C8B-B14F-4D97-AF65-F5344CB8AC3E}">
        <p14:creationId xmlns:p14="http://schemas.microsoft.com/office/powerpoint/2010/main" val="2936180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31</a:t>
            </a:fld>
            <a:endParaRPr lang="en-US"/>
          </a:p>
        </p:txBody>
      </p:sp>
    </p:spTree>
    <p:extLst>
      <p:ext uri="{BB962C8B-B14F-4D97-AF65-F5344CB8AC3E}">
        <p14:creationId xmlns:p14="http://schemas.microsoft.com/office/powerpoint/2010/main" val="505804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3</a:t>
            </a:fld>
            <a:endParaRPr lang="en-US"/>
          </a:p>
        </p:txBody>
      </p:sp>
    </p:spTree>
    <p:extLst>
      <p:ext uri="{BB962C8B-B14F-4D97-AF65-F5344CB8AC3E}">
        <p14:creationId xmlns:p14="http://schemas.microsoft.com/office/powerpoint/2010/main" val="309982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4</a:t>
            </a:fld>
            <a:endParaRPr lang="en-US"/>
          </a:p>
        </p:txBody>
      </p:sp>
    </p:spTree>
    <p:extLst>
      <p:ext uri="{BB962C8B-B14F-4D97-AF65-F5344CB8AC3E}">
        <p14:creationId xmlns:p14="http://schemas.microsoft.com/office/powerpoint/2010/main" val="3057618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7</a:t>
            </a:fld>
            <a:endParaRPr lang="en-US"/>
          </a:p>
        </p:txBody>
      </p:sp>
    </p:spTree>
    <p:extLst>
      <p:ext uri="{BB962C8B-B14F-4D97-AF65-F5344CB8AC3E}">
        <p14:creationId xmlns:p14="http://schemas.microsoft.com/office/powerpoint/2010/main" val="79062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10</a:t>
            </a:fld>
            <a:endParaRPr lang="en-US"/>
          </a:p>
        </p:txBody>
      </p:sp>
    </p:spTree>
    <p:extLst>
      <p:ext uri="{BB962C8B-B14F-4D97-AF65-F5344CB8AC3E}">
        <p14:creationId xmlns:p14="http://schemas.microsoft.com/office/powerpoint/2010/main" val="2762501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15</a:t>
            </a:fld>
            <a:endParaRPr lang="en-US"/>
          </a:p>
        </p:txBody>
      </p:sp>
    </p:spTree>
    <p:extLst>
      <p:ext uri="{BB962C8B-B14F-4D97-AF65-F5344CB8AC3E}">
        <p14:creationId xmlns:p14="http://schemas.microsoft.com/office/powerpoint/2010/main" val="5151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19</a:t>
            </a:fld>
            <a:endParaRPr lang="en-US"/>
          </a:p>
        </p:txBody>
      </p:sp>
    </p:spTree>
    <p:extLst>
      <p:ext uri="{BB962C8B-B14F-4D97-AF65-F5344CB8AC3E}">
        <p14:creationId xmlns:p14="http://schemas.microsoft.com/office/powerpoint/2010/main" val="360003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20</a:t>
            </a:fld>
            <a:endParaRPr lang="en-US"/>
          </a:p>
        </p:txBody>
      </p:sp>
    </p:spTree>
    <p:extLst>
      <p:ext uri="{BB962C8B-B14F-4D97-AF65-F5344CB8AC3E}">
        <p14:creationId xmlns:p14="http://schemas.microsoft.com/office/powerpoint/2010/main" val="302272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9852F-C953-3445-B10C-3B6B94EB422C}" type="slidenum">
              <a:rPr lang="en-US" smtClean="0"/>
              <a:t>21</a:t>
            </a:fld>
            <a:endParaRPr lang="en-US"/>
          </a:p>
        </p:txBody>
      </p:sp>
    </p:spTree>
    <p:extLst>
      <p:ext uri="{BB962C8B-B14F-4D97-AF65-F5344CB8AC3E}">
        <p14:creationId xmlns:p14="http://schemas.microsoft.com/office/powerpoint/2010/main" val="1566632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7894" y="530103"/>
            <a:ext cx="5267656" cy="1731951"/>
          </a:xfrm>
        </p:spPr>
        <p:txBody>
          <a:bodyPr/>
          <a:lstStyle>
            <a:lvl1pPr algn="l">
              <a:defRPr b="1" i="0">
                <a:solidFill>
                  <a:schemeClr val="bg1"/>
                </a:solidFill>
                <a:latin typeface="Helvetica Neue"/>
                <a:cs typeface="Helvetica Neue"/>
              </a:defRPr>
            </a:lvl1pPr>
          </a:lstStyle>
          <a:p>
            <a:r>
              <a:rPr lang="en-US" dirty="0"/>
              <a:t>Click to edit Master title style</a:t>
            </a:r>
          </a:p>
        </p:txBody>
      </p:sp>
      <p:sp>
        <p:nvSpPr>
          <p:cNvPr id="3" name="Subtitle 2"/>
          <p:cNvSpPr>
            <a:spLocks noGrp="1"/>
          </p:cNvSpPr>
          <p:nvPr>
            <p:ph type="subTitle" idx="1"/>
          </p:nvPr>
        </p:nvSpPr>
        <p:spPr>
          <a:xfrm>
            <a:off x="427896" y="2479367"/>
            <a:ext cx="5267655" cy="978607"/>
          </a:xfrm>
        </p:spPr>
        <p:txBody>
          <a:bodyPr>
            <a:normAutofit/>
          </a:bodyPr>
          <a:lstStyle>
            <a:lvl1pPr marL="0" indent="0" algn="l">
              <a:buNone/>
              <a:defRPr sz="2251" b="1" i="0">
                <a:solidFill>
                  <a:schemeClr val="bg1"/>
                </a:solidFill>
                <a:latin typeface="Helvetica Neue"/>
                <a:cs typeface="Helvetica Neue"/>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427896" y="6124651"/>
            <a:ext cx="393097" cy="365125"/>
          </a:xfrm>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416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2401"/>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10/3/23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0826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10/3/23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40239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10/3/23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85180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10/3/23</a:t>
            </a:fld>
            <a:endParaRPr lang="en-US"/>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8861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3474" y="1686737"/>
            <a:ext cx="8686426" cy="426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60695"/>
            <a:ext cx="2166730" cy="866132"/>
          </a:xfrm>
          <a:prstGeom prst="rect">
            <a:avLst/>
          </a:prstGeom>
        </p:spPr>
      </p:pic>
      <p:pic>
        <p:nvPicPr>
          <p:cNvPr id="5" name="Picture 4">
            <a:extLst>
              <a:ext uri="{FF2B5EF4-FFF2-40B4-BE49-F238E27FC236}">
                <a16:creationId xmlns:a16="http://schemas.microsoft.com/office/drawing/2014/main" id="{76A8CE6B-3838-8645-ACEB-ED077F51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183369" y="341769"/>
            <a:ext cx="1716531" cy="432953"/>
          </a:xfrm>
          <a:prstGeom prst="rect">
            <a:avLst/>
          </a:prstGeom>
        </p:spPr>
      </p:pic>
    </p:spTree>
    <p:extLst>
      <p:ext uri="{BB962C8B-B14F-4D97-AF65-F5344CB8AC3E}">
        <p14:creationId xmlns:p14="http://schemas.microsoft.com/office/powerpoint/2010/main" val="5218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1"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5562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803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11F1ED6-03CA-FF41-BAAB-392506A14B1E}" type="slidenum">
              <a:rPr lang="en-US" smtClean="0"/>
              <a:pPr/>
              <a:t>‹#›</a:t>
            </a:fld>
            <a:endParaRPr lang="en-US" dirty="0"/>
          </a:p>
        </p:txBody>
      </p:sp>
    </p:spTree>
    <p:extLst>
      <p:ext uri="{BB962C8B-B14F-4D97-AF65-F5344CB8AC3E}">
        <p14:creationId xmlns:p14="http://schemas.microsoft.com/office/powerpoint/2010/main" val="305607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1"/>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10/3/23</a:t>
            </a:fld>
            <a:endParaRPr lang="en-US"/>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312181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800" b="1"/>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10/3/23</a:t>
            </a:fld>
            <a:endParaRPr lang="en-US"/>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97236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10/3/23</a:t>
            </a:fld>
            <a:endParaRPr lang="en-US"/>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79317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B86A9B72-EFE5-0C44-9856-127B83BB47D0}" type="datetimeFigureOut">
              <a:rPr lang="en-US" smtClean="0"/>
              <a:pPr/>
              <a:t>10/3/23</a:t>
            </a:fld>
            <a:endParaRPr lang="en-US"/>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1F1ED6-03CA-FF41-BAAB-392506A14B1E}" type="slidenum">
              <a:rPr lang="en-US" smtClean="0"/>
              <a:pPr/>
              <a:t>‹#›</a:t>
            </a:fld>
            <a:endParaRPr lang="en-US"/>
          </a:p>
        </p:txBody>
      </p:sp>
    </p:spTree>
    <p:extLst>
      <p:ext uri="{BB962C8B-B14F-4D97-AF65-F5344CB8AC3E}">
        <p14:creationId xmlns:p14="http://schemas.microsoft.com/office/powerpoint/2010/main" val="199664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 y="6049342"/>
            <a:ext cx="9157815" cy="808658"/>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13474" y="341769"/>
            <a:ext cx="8686426" cy="878966"/>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13474" y="1338867"/>
            <a:ext cx="8686426" cy="4262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27896" y="6070861"/>
            <a:ext cx="393097" cy="365125"/>
          </a:xfrm>
          <a:prstGeom prst="rect">
            <a:avLst/>
          </a:prstGeom>
        </p:spPr>
        <p:txBody>
          <a:bodyPr vert="horz" lIns="91440" tIns="45720" rIns="91440" bIns="45720" rtlCol="0" anchor="ctr"/>
          <a:lstStyle>
            <a:lvl1pPr algn="l">
              <a:defRPr sz="750">
                <a:solidFill>
                  <a:schemeClr val="bg1"/>
                </a:solidFill>
                <a:latin typeface="55 Helvetica Roman"/>
                <a:cs typeface="55 Helvetica Roman"/>
              </a:defRPr>
            </a:lvl1pPr>
          </a:lstStyle>
          <a:p>
            <a:fld id="{A11F1ED6-03CA-FF41-BAAB-392506A14B1E}" type="slidenum">
              <a:rPr lang="en-US" smtClean="0"/>
              <a:pPr/>
              <a:t>‹#›</a:t>
            </a:fld>
            <a:endParaRPr lang="en-US" dirty="0"/>
          </a:p>
        </p:txBody>
      </p:sp>
      <p:pic>
        <p:nvPicPr>
          <p:cNvPr id="5" name="Picture 4"/>
          <p:cNvPicPr>
            <a:picLocks noChangeAspect="1"/>
          </p:cNvPicPr>
          <p:nvPr userDrawn="1"/>
        </p:nvPicPr>
        <p:blipFill>
          <a:blip r:embed="rId15"/>
          <a:srcRect/>
          <a:stretch/>
        </p:blipFill>
        <p:spPr>
          <a:xfrm>
            <a:off x="4928135" y="6262916"/>
            <a:ext cx="3903964" cy="424569"/>
          </a:xfrm>
          <a:prstGeom prst="rect">
            <a:avLst/>
          </a:prstGeom>
        </p:spPr>
      </p:pic>
      <p:sp>
        <p:nvSpPr>
          <p:cNvPr id="7" name="Rectangle 6"/>
          <p:cNvSpPr/>
          <p:nvPr userDrawn="1"/>
        </p:nvSpPr>
        <p:spPr>
          <a:xfrm>
            <a:off x="-1" y="5956648"/>
            <a:ext cx="9144001" cy="92697"/>
          </a:xfrm>
          <a:prstGeom prst="rect">
            <a:avLst/>
          </a:prstGeom>
          <a:solidFill>
            <a:srgbClr val="BBBCB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72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342991" rtl="0" eaLnBrk="1" latinLnBrk="0" hangingPunct="1">
        <a:spcBef>
          <a:spcPct val="0"/>
        </a:spcBef>
        <a:buNone/>
        <a:defRPr sz="2701" b="1" i="0" kern="1200">
          <a:solidFill>
            <a:srgbClr val="002D50"/>
          </a:solidFill>
          <a:latin typeface="Helvetica Neue"/>
          <a:ea typeface="+mj-ea"/>
          <a:cs typeface="Helvetica Neue"/>
        </a:defRPr>
      </a:lvl1pPr>
    </p:titleStyle>
    <p:bodyStyle>
      <a:lvl1pPr marL="257244" indent="-257244" algn="l" defTabSz="342991" rtl="0" eaLnBrk="1" latinLnBrk="0" hangingPunct="1">
        <a:spcBef>
          <a:spcPct val="20000"/>
        </a:spcBef>
        <a:buFont typeface="Arial"/>
        <a:buChar char="•"/>
        <a:defRPr sz="2401" b="0" i="0" kern="1200">
          <a:solidFill>
            <a:schemeClr val="tx1"/>
          </a:solidFill>
          <a:latin typeface="Adobe Caslon Pro"/>
          <a:ea typeface="+mn-ea"/>
          <a:cs typeface="Adobe Caslon Pro"/>
        </a:defRPr>
      </a:lvl1pPr>
      <a:lvl2pPr marL="557361" indent="-214370" algn="l" defTabSz="342991" rtl="0" eaLnBrk="1" latinLnBrk="0" hangingPunct="1">
        <a:spcBef>
          <a:spcPct val="20000"/>
        </a:spcBef>
        <a:buFont typeface="Arial"/>
        <a:buChar char="–"/>
        <a:defRPr sz="2101" b="0" i="0" kern="1200">
          <a:solidFill>
            <a:schemeClr val="tx1"/>
          </a:solidFill>
          <a:latin typeface="Adobe Caslon Pro"/>
          <a:ea typeface="+mn-ea"/>
          <a:cs typeface="Adobe Caslon Pro"/>
        </a:defRPr>
      </a:lvl2pPr>
      <a:lvl3pPr marL="857479" indent="-171496" algn="l" defTabSz="342991" rtl="0" eaLnBrk="1" latinLnBrk="0" hangingPunct="1">
        <a:spcBef>
          <a:spcPct val="20000"/>
        </a:spcBef>
        <a:buFont typeface="Arial"/>
        <a:buChar char="•"/>
        <a:defRPr sz="1800" b="0" i="0" kern="1200">
          <a:solidFill>
            <a:schemeClr val="tx1"/>
          </a:solidFill>
          <a:latin typeface="Adobe Caslon Pro"/>
          <a:ea typeface="+mn-ea"/>
          <a:cs typeface="Adobe Caslon Pro"/>
        </a:defRPr>
      </a:lvl3pPr>
      <a:lvl4pPr marL="1200470"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4pPr>
      <a:lvl5pPr marL="1543461" indent="-171496" algn="l" defTabSz="342991" rtl="0" eaLnBrk="1" latinLnBrk="0" hangingPunct="1">
        <a:spcBef>
          <a:spcPct val="20000"/>
        </a:spcBef>
        <a:buFont typeface="Arial"/>
        <a:buChar char="»"/>
        <a:defRPr sz="1500" b="0" i="0" kern="1200">
          <a:solidFill>
            <a:schemeClr val="tx1"/>
          </a:solidFill>
          <a:latin typeface="Adobe Caslon Pro"/>
          <a:ea typeface="+mn-ea"/>
          <a:cs typeface="Adobe Caslon Pro"/>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colorbrewer2.org/"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abbygolddesign.com/projects/bill-melinda-gates-found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coolors.co/"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hyperlink" Target="https://imagecolorpicker.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Data Science Basics in R:</a:t>
            </a:r>
          </a:p>
          <a:p>
            <a:pPr algn="l"/>
            <a:r>
              <a:rPr lang="en-US" sz="4051" dirty="0">
                <a:solidFill>
                  <a:schemeClr val="bg1"/>
                </a:solidFill>
                <a:latin typeface="Helvetica Neue"/>
                <a:cs typeface="Helvetica Neue"/>
              </a:rPr>
              <a:t>Day 3: Exploratory data analysis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13299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Plots in base R</a:t>
            </a:r>
          </a:p>
          <a:p>
            <a:pPr algn="l"/>
            <a:r>
              <a:rPr lang="en-US" sz="4051" dirty="0">
                <a:solidFill>
                  <a:schemeClr val="bg1"/>
                </a:solidFill>
                <a:latin typeface="Helvetica Neue"/>
                <a:cs typeface="Helvetica Neue"/>
              </a:rPr>
              <a:t>(see code in </a:t>
            </a:r>
            <a:r>
              <a:rPr lang="en-US" sz="4051" dirty="0" err="1">
                <a:solidFill>
                  <a:schemeClr val="bg1"/>
                </a:solidFill>
                <a:latin typeface="Helvetica Neue"/>
                <a:cs typeface="Helvetica Neue"/>
              </a:rPr>
              <a:t>github</a:t>
            </a:r>
            <a:r>
              <a:rPr lang="en-US" sz="4051" dirty="0">
                <a:solidFill>
                  <a:schemeClr val="bg1"/>
                </a:solidFill>
                <a:latin typeface="Helvetica Neue"/>
                <a:cs typeface="Helvetica Neue"/>
              </a:rPr>
              <a:t> for live demo)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6363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For context:</a:t>
            </a:r>
          </a:p>
          <a:p>
            <a:r>
              <a:rPr lang="en-US" sz="3200" dirty="0"/>
              <a:t>Notes about plots</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688192"/>
            <a:ext cx="8284261" cy="1292662"/>
          </a:xfrm>
          <a:prstGeom prst="rect">
            <a:avLst/>
          </a:prstGeom>
          <a:noFill/>
        </p:spPr>
        <p:txBody>
          <a:bodyPr wrap="square" rtlCol="0">
            <a:spAutoFit/>
          </a:bodyPr>
          <a:lstStyle/>
          <a:p>
            <a:pPr>
              <a:spcBef>
                <a:spcPts val="600"/>
              </a:spcBef>
              <a:spcAft>
                <a:spcPts val="600"/>
              </a:spcAft>
            </a:pPr>
            <a:r>
              <a:rPr lang="en-US" sz="2600" dirty="0"/>
              <a:t>The datasets used to generate these plots were chosen by students and participants of the R workshop in 2023. They reflect the diverse interests of the cohort!</a:t>
            </a:r>
          </a:p>
        </p:txBody>
      </p:sp>
    </p:spTree>
    <p:extLst>
      <p:ext uri="{BB962C8B-B14F-4D97-AF65-F5344CB8AC3E}">
        <p14:creationId xmlns:p14="http://schemas.microsoft.com/office/powerpoint/2010/main" val="1457573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Histograms: Base R</a:t>
            </a:r>
          </a:p>
        </p:txBody>
      </p:sp>
      <p:pic>
        <p:nvPicPr>
          <p:cNvPr id="5" name="Picture 4">
            <a:extLst>
              <a:ext uri="{FF2B5EF4-FFF2-40B4-BE49-F238E27FC236}">
                <a16:creationId xmlns:a16="http://schemas.microsoft.com/office/drawing/2014/main" id="{A30BB858-8179-291B-5BB7-8063D9DAE79B}"/>
              </a:ext>
            </a:extLst>
          </p:cNvPr>
          <p:cNvPicPr>
            <a:picLocks noChangeAspect="1"/>
          </p:cNvPicPr>
          <p:nvPr/>
        </p:nvPicPr>
        <p:blipFill>
          <a:blip r:embed="rId2"/>
          <a:stretch>
            <a:fillRect/>
          </a:stretch>
        </p:blipFill>
        <p:spPr>
          <a:xfrm>
            <a:off x="1041755" y="1072764"/>
            <a:ext cx="6279342" cy="4691222"/>
          </a:xfrm>
          <a:prstGeom prst="rect">
            <a:avLst/>
          </a:prstGeom>
        </p:spPr>
      </p:pic>
    </p:spTree>
    <p:extLst>
      <p:ext uri="{BB962C8B-B14F-4D97-AF65-F5344CB8AC3E}">
        <p14:creationId xmlns:p14="http://schemas.microsoft.com/office/powerpoint/2010/main" val="714103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Pie chart: Base R</a:t>
            </a:r>
          </a:p>
        </p:txBody>
      </p:sp>
      <p:pic>
        <p:nvPicPr>
          <p:cNvPr id="4" name="Picture 3">
            <a:extLst>
              <a:ext uri="{FF2B5EF4-FFF2-40B4-BE49-F238E27FC236}">
                <a16:creationId xmlns:a16="http://schemas.microsoft.com/office/drawing/2014/main" id="{B92F855F-A97C-C2AA-D8AB-DD88145D4FB3}"/>
              </a:ext>
            </a:extLst>
          </p:cNvPr>
          <p:cNvPicPr>
            <a:picLocks noChangeAspect="1"/>
          </p:cNvPicPr>
          <p:nvPr/>
        </p:nvPicPr>
        <p:blipFill>
          <a:blip r:embed="rId2"/>
          <a:stretch>
            <a:fillRect/>
          </a:stretch>
        </p:blipFill>
        <p:spPr>
          <a:xfrm>
            <a:off x="1861457" y="1030479"/>
            <a:ext cx="5167141" cy="4797042"/>
          </a:xfrm>
          <a:prstGeom prst="rect">
            <a:avLst/>
          </a:prstGeom>
        </p:spPr>
      </p:pic>
    </p:spTree>
    <p:extLst>
      <p:ext uri="{BB962C8B-B14F-4D97-AF65-F5344CB8AC3E}">
        <p14:creationId xmlns:p14="http://schemas.microsoft.com/office/powerpoint/2010/main" val="1873291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Scatterplot: Base R</a:t>
            </a:r>
          </a:p>
        </p:txBody>
      </p:sp>
      <p:pic>
        <p:nvPicPr>
          <p:cNvPr id="4" name="Picture 3">
            <a:extLst>
              <a:ext uri="{FF2B5EF4-FFF2-40B4-BE49-F238E27FC236}">
                <a16:creationId xmlns:a16="http://schemas.microsoft.com/office/drawing/2014/main" id="{3D164614-F89C-572E-4F43-1CD15A5CBB47}"/>
              </a:ext>
            </a:extLst>
          </p:cNvPr>
          <p:cNvPicPr>
            <a:picLocks noChangeAspect="1"/>
          </p:cNvPicPr>
          <p:nvPr/>
        </p:nvPicPr>
        <p:blipFill>
          <a:blip r:embed="rId2"/>
          <a:stretch>
            <a:fillRect/>
          </a:stretch>
        </p:blipFill>
        <p:spPr>
          <a:xfrm>
            <a:off x="1457392" y="1165677"/>
            <a:ext cx="5792493" cy="4696279"/>
          </a:xfrm>
          <a:prstGeom prst="rect">
            <a:avLst/>
          </a:prstGeom>
        </p:spPr>
      </p:pic>
    </p:spTree>
    <p:extLst>
      <p:ext uri="{BB962C8B-B14F-4D97-AF65-F5344CB8AC3E}">
        <p14:creationId xmlns:p14="http://schemas.microsoft.com/office/powerpoint/2010/main" val="856631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Fun with ggplot2</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246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Histogram: ggplot2</a:t>
            </a:r>
          </a:p>
        </p:txBody>
      </p:sp>
      <p:pic>
        <p:nvPicPr>
          <p:cNvPr id="5" name="Picture 4">
            <a:extLst>
              <a:ext uri="{FF2B5EF4-FFF2-40B4-BE49-F238E27FC236}">
                <a16:creationId xmlns:a16="http://schemas.microsoft.com/office/drawing/2014/main" id="{A847F114-CBDF-6184-C38A-499E68C682E6}"/>
              </a:ext>
            </a:extLst>
          </p:cNvPr>
          <p:cNvPicPr>
            <a:picLocks noChangeAspect="1"/>
          </p:cNvPicPr>
          <p:nvPr/>
        </p:nvPicPr>
        <p:blipFill>
          <a:blip r:embed="rId2"/>
          <a:stretch>
            <a:fillRect/>
          </a:stretch>
        </p:blipFill>
        <p:spPr>
          <a:xfrm>
            <a:off x="1619250" y="1236178"/>
            <a:ext cx="5409348" cy="4385643"/>
          </a:xfrm>
          <a:prstGeom prst="rect">
            <a:avLst/>
          </a:prstGeom>
        </p:spPr>
      </p:pic>
    </p:spTree>
    <p:extLst>
      <p:ext uri="{BB962C8B-B14F-4D97-AF65-F5344CB8AC3E}">
        <p14:creationId xmlns:p14="http://schemas.microsoft.com/office/powerpoint/2010/main" val="913112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Pie chart: ggplot2</a:t>
            </a:r>
          </a:p>
        </p:txBody>
      </p:sp>
      <p:pic>
        <p:nvPicPr>
          <p:cNvPr id="3" name="Picture 2">
            <a:extLst>
              <a:ext uri="{FF2B5EF4-FFF2-40B4-BE49-F238E27FC236}">
                <a16:creationId xmlns:a16="http://schemas.microsoft.com/office/drawing/2014/main" id="{156AD5E2-0896-6CDB-7A90-685F64EFCC85}"/>
              </a:ext>
            </a:extLst>
          </p:cNvPr>
          <p:cNvPicPr>
            <a:picLocks noChangeAspect="1"/>
          </p:cNvPicPr>
          <p:nvPr/>
        </p:nvPicPr>
        <p:blipFill>
          <a:blip r:embed="rId2"/>
          <a:stretch>
            <a:fillRect/>
          </a:stretch>
        </p:blipFill>
        <p:spPr>
          <a:xfrm>
            <a:off x="1138464" y="1368878"/>
            <a:ext cx="6867072" cy="4120243"/>
          </a:xfrm>
          <a:prstGeom prst="rect">
            <a:avLst/>
          </a:prstGeom>
        </p:spPr>
      </p:pic>
    </p:spTree>
    <p:extLst>
      <p:ext uri="{BB962C8B-B14F-4D97-AF65-F5344CB8AC3E}">
        <p14:creationId xmlns:p14="http://schemas.microsoft.com/office/powerpoint/2010/main" val="3562330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Scatterplot: ggplot2</a:t>
            </a:r>
          </a:p>
        </p:txBody>
      </p:sp>
      <p:pic>
        <p:nvPicPr>
          <p:cNvPr id="4" name="Picture 3">
            <a:extLst>
              <a:ext uri="{FF2B5EF4-FFF2-40B4-BE49-F238E27FC236}">
                <a16:creationId xmlns:a16="http://schemas.microsoft.com/office/drawing/2014/main" id="{4EAE311D-450C-554B-ED7B-943CFE199A5B}"/>
              </a:ext>
            </a:extLst>
          </p:cNvPr>
          <p:cNvPicPr>
            <a:picLocks noChangeAspect="1"/>
          </p:cNvPicPr>
          <p:nvPr/>
        </p:nvPicPr>
        <p:blipFill>
          <a:blip r:embed="rId2"/>
          <a:stretch>
            <a:fillRect/>
          </a:stretch>
        </p:blipFill>
        <p:spPr>
          <a:xfrm>
            <a:off x="730250" y="1390650"/>
            <a:ext cx="7683500" cy="4076700"/>
          </a:xfrm>
          <a:prstGeom prst="rect">
            <a:avLst/>
          </a:prstGeom>
        </p:spPr>
      </p:pic>
    </p:spTree>
    <p:extLst>
      <p:ext uri="{BB962C8B-B14F-4D97-AF65-F5344CB8AC3E}">
        <p14:creationId xmlns:p14="http://schemas.microsoft.com/office/powerpoint/2010/main" val="3808088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err="1"/>
              <a:t>Barplot</a:t>
            </a:r>
            <a:r>
              <a:rPr lang="en-US" sz="3200" dirty="0"/>
              <a:t>: ggplot2</a:t>
            </a:r>
          </a:p>
        </p:txBody>
      </p:sp>
      <p:pic>
        <p:nvPicPr>
          <p:cNvPr id="5" name="Picture 4">
            <a:extLst>
              <a:ext uri="{FF2B5EF4-FFF2-40B4-BE49-F238E27FC236}">
                <a16:creationId xmlns:a16="http://schemas.microsoft.com/office/drawing/2014/main" id="{16340913-4CF3-5010-2A30-F5373E035738}"/>
              </a:ext>
            </a:extLst>
          </p:cNvPr>
          <p:cNvPicPr>
            <a:picLocks noChangeAspect="1"/>
          </p:cNvPicPr>
          <p:nvPr/>
        </p:nvPicPr>
        <p:blipFill>
          <a:blip r:embed="rId3"/>
          <a:stretch>
            <a:fillRect/>
          </a:stretch>
        </p:blipFill>
        <p:spPr>
          <a:xfrm>
            <a:off x="615950" y="984250"/>
            <a:ext cx="7772400" cy="4803168"/>
          </a:xfrm>
          <a:prstGeom prst="rect">
            <a:avLst/>
          </a:prstGeom>
        </p:spPr>
      </p:pic>
    </p:spTree>
    <p:extLst>
      <p:ext uri="{BB962C8B-B14F-4D97-AF65-F5344CB8AC3E}">
        <p14:creationId xmlns:p14="http://schemas.microsoft.com/office/powerpoint/2010/main" val="3926786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Goals for today</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230992"/>
            <a:ext cx="8284261"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b="1" dirty="0"/>
              <a:t>Define </a:t>
            </a:r>
            <a:r>
              <a:rPr lang="en-US" sz="2600" dirty="0"/>
              <a:t>descriptive statistics &amp; exploratory data analysis</a:t>
            </a:r>
          </a:p>
          <a:p>
            <a:pPr marL="457200" indent="-457200">
              <a:spcBef>
                <a:spcPts val="600"/>
              </a:spcBef>
              <a:spcAft>
                <a:spcPts val="600"/>
              </a:spcAft>
              <a:buFont typeface="Arial" panose="020B0604020202020204" pitchFamily="34" charset="0"/>
              <a:buChar char="•"/>
            </a:pPr>
            <a:r>
              <a:rPr lang="en-US" sz="2600" b="1" dirty="0"/>
              <a:t>Create</a:t>
            </a:r>
            <a:r>
              <a:rPr lang="en-US" sz="2600" dirty="0"/>
              <a:t> your first data visualization in R</a:t>
            </a:r>
          </a:p>
          <a:p>
            <a:pPr marL="457200" indent="-457200">
              <a:spcBef>
                <a:spcPts val="600"/>
              </a:spcBef>
              <a:spcAft>
                <a:spcPts val="600"/>
              </a:spcAft>
              <a:buFont typeface="Arial" panose="020B0604020202020204" pitchFamily="34" charset="0"/>
              <a:buChar char="•"/>
            </a:pPr>
            <a:r>
              <a:rPr lang="en-US" sz="2600" b="1" dirty="0"/>
              <a:t>Identify </a:t>
            </a:r>
            <a:r>
              <a:rPr lang="en-US" sz="2600" dirty="0"/>
              <a:t>options for visualization in R, including ggplot2</a:t>
            </a:r>
            <a:endParaRPr lang="en-US" sz="2600" b="1" dirty="0"/>
          </a:p>
          <a:p>
            <a:pPr marL="457200" indent="-457200">
              <a:spcBef>
                <a:spcPts val="600"/>
              </a:spcBef>
              <a:spcAft>
                <a:spcPts val="600"/>
              </a:spcAft>
              <a:buFont typeface="Arial" panose="020B0604020202020204" pitchFamily="34" charset="0"/>
              <a:buChar char="•"/>
            </a:pPr>
            <a:r>
              <a:rPr lang="en-US" sz="2600" b="1" dirty="0"/>
              <a:t>Great creative </a:t>
            </a:r>
            <a:r>
              <a:rPr lang="en-US" sz="2600" dirty="0"/>
              <a:t>and have fun exploring datasets</a:t>
            </a:r>
          </a:p>
          <a:p>
            <a:pPr lvl="1">
              <a:spcBef>
                <a:spcPts val="600"/>
              </a:spcBef>
              <a:spcAft>
                <a:spcPts val="600"/>
              </a:spcAft>
            </a:pP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58891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Stacked </a:t>
            </a:r>
            <a:r>
              <a:rPr lang="en-US" sz="3200" dirty="0" err="1"/>
              <a:t>barplot</a:t>
            </a:r>
            <a:r>
              <a:rPr lang="en-US" sz="3200" dirty="0"/>
              <a:t>: ggplot2</a:t>
            </a:r>
          </a:p>
        </p:txBody>
      </p:sp>
      <p:pic>
        <p:nvPicPr>
          <p:cNvPr id="4" name="Picture 3">
            <a:extLst>
              <a:ext uri="{FF2B5EF4-FFF2-40B4-BE49-F238E27FC236}">
                <a16:creationId xmlns:a16="http://schemas.microsoft.com/office/drawing/2014/main" id="{1DC798E6-7C2A-F5B9-1B3F-53CF3E18F42F}"/>
              </a:ext>
            </a:extLst>
          </p:cNvPr>
          <p:cNvPicPr>
            <a:picLocks noChangeAspect="1"/>
          </p:cNvPicPr>
          <p:nvPr/>
        </p:nvPicPr>
        <p:blipFill>
          <a:blip r:embed="rId3"/>
          <a:stretch>
            <a:fillRect/>
          </a:stretch>
        </p:blipFill>
        <p:spPr>
          <a:xfrm>
            <a:off x="993379" y="1217493"/>
            <a:ext cx="7157241" cy="4423014"/>
          </a:xfrm>
          <a:prstGeom prst="rect">
            <a:avLst/>
          </a:prstGeom>
        </p:spPr>
      </p:pic>
    </p:spTree>
    <p:extLst>
      <p:ext uri="{BB962C8B-B14F-4D97-AF65-F5344CB8AC3E}">
        <p14:creationId xmlns:p14="http://schemas.microsoft.com/office/powerpoint/2010/main" val="46672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Boxplot: ggplot2</a:t>
            </a:r>
          </a:p>
        </p:txBody>
      </p:sp>
      <p:pic>
        <p:nvPicPr>
          <p:cNvPr id="5" name="Picture 4">
            <a:extLst>
              <a:ext uri="{FF2B5EF4-FFF2-40B4-BE49-F238E27FC236}">
                <a16:creationId xmlns:a16="http://schemas.microsoft.com/office/drawing/2014/main" id="{5FE878C9-C2E2-67BA-1D90-7D527EC85141}"/>
              </a:ext>
            </a:extLst>
          </p:cNvPr>
          <p:cNvPicPr>
            <a:picLocks noChangeAspect="1"/>
          </p:cNvPicPr>
          <p:nvPr/>
        </p:nvPicPr>
        <p:blipFill>
          <a:blip r:embed="rId3"/>
          <a:stretch>
            <a:fillRect/>
          </a:stretch>
        </p:blipFill>
        <p:spPr>
          <a:xfrm>
            <a:off x="1092200" y="1092200"/>
            <a:ext cx="6959600" cy="4673600"/>
          </a:xfrm>
          <a:prstGeom prst="rect">
            <a:avLst/>
          </a:prstGeom>
        </p:spPr>
      </p:pic>
    </p:spTree>
    <p:extLst>
      <p:ext uri="{BB962C8B-B14F-4D97-AF65-F5344CB8AC3E}">
        <p14:creationId xmlns:p14="http://schemas.microsoft.com/office/powerpoint/2010/main" val="2173870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World map: ggplot2</a:t>
            </a:r>
          </a:p>
        </p:txBody>
      </p:sp>
      <p:pic>
        <p:nvPicPr>
          <p:cNvPr id="4" name="Picture 3">
            <a:extLst>
              <a:ext uri="{FF2B5EF4-FFF2-40B4-BE49-F238E27FC236}">
                <a16:creationId xmlns:a16="http://schemas.microsoft.com/office/drawing/2014/main" id="{AA8D63BF-71AD-7C73-66FE-889C1E5B18FB}"/>
              </a:ext>
            </a:extLst>
          </p:cNvPr>
          <p:cNvPicPr>
            <a:picLocks noChangeAspect="1"/>
          </p:cNvPicPr>
          <p:nvPr/>
        </p:nvPicPr>
        <p:blipFill>
          <a:blip r:embed="rId3"/>
          <a:stretch>
            <a:fillRect/>
          </a:stretch>
        </p:blipFill>
        <p:spPr>
          <a:xfrm>
            <a:off x="615950" y="984250"/>
            <a:ext cx="7772400" cy="4803168"/>
          </a:xfrm>
          <a:prstGeom prst="rect">
            <a:avLst/>
          </a:prstGeom>
        </p:spPr>
      </p:pic>
    </p:spTree>
    <p:extLst>
      <p:ext uri="{BB962C8B-B14F-4D97-AF65-F5344CB8AC3E}">
        <p14:creationId xmlns:p14="http://schemas.microsoft.com/office/powerpoint/2010/main" val="192503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Extra fun with ggplot2</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55814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Cleveland dot plot: ggplot2</a:t>
            </a:r>
          </a:p>
        </p:txBody>
      </p:sp>
      <p:pic>
        <p:nvPicPr>
          <p:cNvPr id="20" name="Picture 19">
            <a:extLst>
              <a:ext uri="{FF2B5EF4-FFF2-40B4-BE49-F238E27FC236}">
                <a16:creationId xmlns:a16="http://schemas.microsoft.com/office/drawing/2014/main" id="{B58B6E8E-5893-5E49-C08D-4F8A69857BB7}"/>
              </a:ext>
            </a:extLst>
          </p:cNvPr>
          <p:cNvPicPr>
            <a:picLocks noChangeAspect="1"/>
          </p:cNvPicPr>
          <p:nvPr/>
        </p:nvPicPr>
        <p:blipFill>
          <a:blip r:embed="rId3"/>
          <a:stretch>
            <a:fillRect/>
          </a:stretch>
        </p:blipFill>
        <p:spPr>
          <a:xfrm>
            <a:off x="1087663" y="1305378"/>
            <a:ext cx="7246141" cy="4247243"/>
          </a:xfrm>
          <a:prstGeom prst="rect">
            <a:avLst/>
          </a:prstGeom>
        </p:spPr>
      </p:pic>
    </p:spTree>
    <p:extLst>
      <p:ext uri="{BB962C8B-B14F-4D97-AF65-F5344CB8AC3E}">
        <p14:creationId xmlns:p14="http://schemas.microsoft.com/office/powerpoint/2010/main" val="2430865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Trajectory plot (line): ggplot2</a:t>
            </a:r>
          </a:p>
        </p:txBody>
      </p:sp>
      <p:pic>
        <p:nvPicPr>
          <p:cNvPr id="4" name="Picture 3">
            <a:extLst>
              <a:ext uri="{FF2B5EF4-FFF2-40B4-BE49-F238E27FC236}">
                <a16:creationId xmlns:a16="http://schemas.microsoft.com/office/drawing/2014/main" id="{13F7A767-9D92-301F-8357-D92CF6FCA4D7}"/>
              </a:ext>
            </a:extLst>
          </p:cNvPr>
          <p:cNvPicPr>
            <a:picLocks noChangeAspect="1"/>
          </p:cNvPicPr>
          <p:nvPr/>
        </p:nvPicPr>
        <p:blipFill>
          <a:blip r:embed="rId3"/>
          <a:stretch>
            <a:fillRect/>
          </a:stretch>
        </p:blipFill>
        <p:spPr>
          <a:xfrm>
            <a:off x="1115956" y="1133231"/>
            <a:ext cx="7248071" cy="4591538"/>
          </a:xfrm>
          <a:prstGeom prst="rect">
            <a:avLst/>
          </a:prstGeom>
        </p:spPr>
      </p:pic>
    </p:spTree>
    <p:extLst>
      <p:ext uri="{BB962C8B-B14F-4D97-AF65-F5344CB8AC3E}">
        <p14:creationId xmlns:p14="http://schemas.microsoft.com/office/powerpoint/2010/main" val="1996802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Trajectory plot (bar): ggplot2</a:t>
            </a:r>
          </a:p>
        </p:txBody>
      </p:sp>
      <p:pic>
        <p:nvPicPr>
          <p:cNvPr id="8" name="Picture 7">
            <a:extLst>
              <a:ext uri="{FF2B5EF4-FFF2-40B4-BE49-F238E27FC236}">
                <a16:creationId xmlns:a16="http://schemas.microsoft.com/office/drawing/2014/main" id="{DC90AE39-761E-A2FE-929F-B26A3787E003}"/>
              </a:ext>
            </a:extLst>
          </p:cNvPr>
          <p:cNvPicPr>
            <a:picLocks noChangeAspect="1"/>
          </p:cNvPicPr>
          <p:nvPr/>
        </p:nvPicPr>
        <p:blipFill>
          <a:blip r:embed="rId3"/>
          <a:stretch>
            <a:fillRect/>
          </a:stretch>
        </p:blipFill>
        <p:spPr>
          <a:xfrm>
            <a:off x="1148443" y="1313996"/>
            <a:ext cx="7174570" cy="4230007"/>
          </a:xfrm>
          <a:prstGeom prst="rect">
            <a:avLst/>
          </a:prstGeom>
        </p:spPr>
      </p:pic>
    </p:spTree>
    <p:extLst>
      <p:ext uri="{BB962C8B-B14F-4D97-AF65-F5344CB8AC3E}">
        <p14:creationId xmlns:p14="http://schemas.microsoft.com/office/powerpoint/2010/main" val="4171448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Choosing colors for your plots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83460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7670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Best practices for color selection</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230992"/>
            <a:ext cx="8284261" cy="5170646"/>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t>Choose colors that align to the data you are plotting and what you are trying to communicate. </a:t>
            </a:r>
          </a:p>
          <a:p>
            <a:pPr marL="914400" lvl="1" indent="-457200">
              <a:spcBef>
                <a:spcPts val="600"/>
              </a:spcBef>
              <a:spcAft>
                <a:spcPts val="600"/>
              </a:spcAft>
              <a:buFont typeface="Arial" panose="020B0604020202020204" pitchFamily="34" charset="0"/>
              <a:buChar char="•"/>
            </a:pPr>
            <a:r>
              <a:rPr lang="en-US" sz="2600" b="1" dirty="0"/>
              <a:t>Ordinal scales: </a:t>
            </a:r>
            <a:r>
              <a:rPr lang="en-US" sz="2600" dirty="0"/>
              <a:t>consider a color gradient</a:t>
            </a:r>
          </a:p>
          <a:p>
            <a:pPr marL="914400" lvl="1" indent="-457200">
              <a:spcBef>
                <a:spcPts val="600"/>
              </a:spcBef>
              <a:spcAft>
                <a:spcPts val="600"/>
              </a:spcAft>
              <a:buFont typeface="Arial" panose="020B0604020202020204" pitchFamily="34" charset="0"/>
              <a:buChar char="•"/>
            </a:pPr>
            <a:r>
              <a:rPr lang="en-US" sz="2600" b="1" dirty="0"/>
              <a:t>Categorical scales: </a:t>
            </a:r>
            <a:r>
              <a:rPr lang="en-US" sz="2600" dirty="0"/>
              <a:t>use colors that you can tell apart</a:t>
            </a:r>
            <a:endParaRPr lang="en-US" sz="2600" b="1" dirty="0"/>
          </a:p>
          <a:p>
            <a:pPr marL="457200" indent="-457200">
              <a:spcBef>
                <a:spcPts val="600"/>
              </a:spcBef>
              <a:spcAft>
                <a:spcPts val="600"/>
              </a:spcAft>
              <a:buFont typeface="Arial" panose="020B0604020202020204" pitchFamily="34" charset="0"/>
              <a:buChar char="•"/>
            </a:pPr>
            <a:r>
              <a:rPr lang="en-US" sz="2600" dirty="0"/>
              <a:t>Consider how others will perceive your data</a:t>
            </a:r>
          </a:p>
          <a:p>
            <a:pPr marL="914400" lvl="1" indent="-457200">
              <a:spcBef>
                <a:spcPts val="600"/>
              </a:spcBef>
              <a:spcAft>
                <a:spcPts val="600"/>
              </a:spcAft>
              <a:buFont typeface="Arial" panose="020B0604020202020204" pitchFamily="34" charset="0"/>
              <a:buChar char="•"/>
            </a:pPr>
            <a:r>
              <a:rPr lang="en-US" sz="2600" dirty="0" err="1"/>
              <a:t>Colorblindless</a:t>
            </a:r>
            <a:r>
              <a:rPr lang="en-US" sz="2600" dirty="0"/>
              <a:t> (e.g., red/green)/ visual disabilities</a:t>
            </a:r>
          </a:p>
          <a:p>
            <a:pPr marL="914400" lvl="1" indent="-457200">
              <a:spcBef>
                <a:spcPts val="600"/>
              </a:spcBef>
              <a:spcAft>
                <a:spcPts val="600"/>
              </a:spcAft>
              <a:buFont typeface="Arial" panose="020B0604020202020204" pitchFamily="34" charset="0"/>
              <a:buChar char="•"/>
            </a:pPr>
            <a:r>
              <a:rPr lang="en-US" sz="2600" dirty="0"/>
              <a:t>Research on color perception and ability to distinguish between colors</a:t>
            </a:r>
          </a:p>
          <a:p>
            <a:pPr marL="914400" lvl="1" indent="-457200">
              <a:spcBef>
                <a:spcPts val="600"/>
              </a:spcBef>
              <a:spcAft>
                <a:spcPts val="600"/>
              </a:spcAft>
              <a:buFont typeface="Arial" panose="020B0604020202020204" pitchFamily="34" charset="0"/>
              <a:buChar char="•"/>
            </a:pPr>
            <a:endParaRPr lang="en-US" sz="2600" b="1"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78051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7670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Do you have some examples of color palettes that we know are good?</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933120"/>
            <a:ext cx="8284261" cy="4862870"/>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600" dirty="0">
                <a:hlinkClick r:id="rId3"/>
              </a:rPr>
              <a:t>https://colorbrewer2.org/</a:t>
            </a:r>
            <a:r>
              <a:rPr lang="en-US" sz="2600" dirty="0"/>
              <a:t> has great options, toggle to see “colorblind safe”, “print friendly” and “photocopy safe” options, select between data types</a:t>
            </a:r>
          </a:p>
          <a:p>
            <a:pPr marL="457200" indent="-457200">
              <a:spcBef>
                <a:spcPts val="600"/>
              </a:spcBef>
              <a:spcAft>
                <a:spcPts val="600"/>
              </a:spcAft>
              <a:buFont typeface="Arial" panose="020B0604020202020204" pitchFamily="34" charset="0"/>
              <a:buChar char="•"/>
            </a:pPr>
            <a:r>
              <a:rPr lang="en-US" sz="2600" dirty="0"/>
              <a:t>If you’re working for a company or organization, do they have existing style guides you can adapt?</a:t>
            </a:r>
          </a:p>
          <a:p>
            <a:pPr marL="914400" lvl="1" indent="-457200">
              <a:spcBef>
                <a:spcPts val="600"/>
              </a:spcBef>
              <a:spcAft>
                <a:spcPts val="600"/>
              </a:spcAft>
              <a:buFont typeface="Arial" panose="020B0604020202020204" pitchFamily="34" charset="0"/>
              <a:buChar char="•"/>
            </a:pPr>
            <a:r>
              <a:rPr lang="en-US" sz="2600" dirty="0">
                <a:hlinkClick r:id="rId4"/>
              </a:rPr>
              <a:t>https://www.abbygolddesign.com/projects/bill-melinda-gates-foundation</a:t>
            </a:r>
            <a:endParaRPr lang="en-US" sz="2600" dirty="0"/>
          </a:p>
          <a:p>
            <a:pPr marL="914400" lvl="1" indent="-457200">
              <a:spcBef>
                <a:spcPts val="600"/>
              </a:spcBef>
              <a:spcAft>
                <a:spcPts val="600"/>
              </a:spcAft>
              <a:buFont typeface="Arial" panose="020B0604020202020204" pitchFamily="34" charset="0"/>
              <a:buChar char="•"/>
            </a:pPr>
            <a:r>
              <a:rPr lang="en-US" sz="2600" dirty="0"/>
              <a:t>https://</a:t>
            </a:r>
            <a:r>
              <a:rPr lang="en-US" sz="2600" dirty="0" err="1"/>
              <a:t>www.unaids.org</a:t>
            </a:r>
            <a:r>
              <a:rPr lang="en-US" sz="2600" dirty="0"/>
              <a:t>/</a:t>
            </a:r>
            <a:r>
              <a:rPr lang="en-US" sz="2600" dirty="0" err="1"/>
              <a:t>en</a:t>
            </a:r>
            <a:r>
              <a:rPr lang="en-US" sz="2600" dirty="0"/>
              <a:t>/</a:t>
            </a:r>
            <a:r>
              <a:rPr lang="en-US" sz="2600" dirty="0" err="1"/>
              <a:t>brandbuilder</a:t>
            </a:r>
            <a:r>
              <a:rPr lang="en-US" sz="2600" dirty="0"/>
              <a:t>/</a:t>
            </a:r>
            <a:r>
              <a:rPr lang="en-US" sz="2600" dirty="0" err="1"/>
              <a:t>colour</a:t>
            </a:r>
            <a:endParaRPr lang="en-US" sz="2600" dirty="0"/>
          </a:p>
          <a:p>
            <a:pPr>
              <a:spcBef>
                <a:spcPts val="600"/>
              </a:spcBef>
              <a:spcAft>
                <a:spcPts val="600"/>
              </a:spcAft>
            </a:pPr>
            <a:endParaRPr lang="en-US" sz="2600" b="1"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22091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46833"/>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594633" y="3278354"/>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r>
              <a:rPr lang="en-US" sz="4051" i="0" dirty="0" err="1">
                <a:solidFill>
                  <a:schemeClr val="bg1"/>
                </a:solidFill>
                <a:latin typeface="Helvetica Neue"/>
                <a:cs typeface="Helvetica Neue"/>
              </a:rPr>
              <a:t>bit.ly</a:t>
            </a:r>
            <a:r>
              <a:rPr lang="en-US" sz="4051" i="0" dirty="0">
                <a:solidFill>
                  <a:schemeClr val="bg1"/>
                </a:solidFill>
                <a:latin typeface="Helvetica Neue"/>
                <a:cs typeface="Helvetica Neue"/>
              </a:rPr>
              <a:t>/r_basics_day3</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06788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69" y="306381"/>
            <a:ext cx="7767073"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Where can I go for more color inspiration?</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933120"/>
            <a:ext cx="8284261" cy="3508653"/>
          </a:xfrm>
          <a:prstGeom prst="rect">
            <a:avLst/>
          </a:prstGeom>
          <a:noFill/>
        </p:spPr>
        <p:txBody>
          <a:bodyPr wrap="square" rtlCol="0">
            <a:spAutoFit/>
          </a:bodyPr>
          <a:lstStyle/>
          <a:p>
            <a:pPr>
              <a:spcBef>
                <a:spcPts val="600"/>
              </a:spcBef>
              <a:spcAft>
                <a:spcPts val="600"/>
              </a:spcAft>
            </a:pPr>
            <a:r>
              <a:rPr lang="en-US" sz="2600" dirty="0"/>
              <a:t>These sites were NOT designed for data visualization and may not work well for your purpose, but especially if your plot only uses one color, you can use them for inspiration!</a:t>
            </a:r>
          </a:p>
          <a:p>
            <a:pPr marL="457200" indent="-457200">
              <a:spcBef>
                <a:spcPts val="600"/>
              </a:spcBef>
              <a:spcAft>
                <a:spcPts val="600"/>
              </a:spcAft>
              <a:buFont typeface="Arial" panose="020B0604020202020204" pitchFamily="34" charset="0"/>
              <a:buChar char="•"/>
            </a:pPr>
            <a:r>
              <a:rPr lang="en-US" sz="2600" dirty="0"/>
              <a:t>https://</a:t>
            </a:r>
            <a:r>
              <a:rPr lang="en-US" sz="2600" dirty="0" err="1"/>
              <a:t>colorhunt.co</a:t>
            </a:r>
            <a:r>
              <a:rPr lang="en-US" sz="2600" dirty="0"/>
              <a:t>/ </a:t>
            </a:r>
          </a:p>
          <a:p>
            <a:pPr marL="457200" indent="-457200">
              <a:spcBef>
                <a:spcPts val="600"/>
              </a:spcBef>
              <a:spcAft>
                <a:spcPts val="600"/>
              </a:spcAft>
              <a:buFont typeface="Arial" panose="020B0604020202020204" pitchFamily="34" charset="0"/>
              <a:buChar char="•"/>
            </a:pPr>
            <a:r>
              <a:rPr lang="en-US" sz="2600" dirty="0">
                <a:hlinkClick r:id="rId3"/>
              </a:rPr>
              <a:t>https://coolors.co/</a:t>
            </a:r>
            <a:endParaRPr lang="en-US" sz="2600" dirty="0"/>
          </a:p>
          <a:p>
            <a:pPr marL="457200" indent="-457200">
              <a:spcBef>
                <a:spcPts val="600"/>
              </a:spcBef>
              <a:spcAft>
                <a:spcPts val="600"/>
              </a:spcAft>
              <a:buFont typeface="Arial" panose="020B0604020202020204" pitchFamily="34" charset="0"/>
              <a:buChar char="•"/>
            </a:pPr>
            <a:r>
              <a:rPr lang="en-US" sz="2600" dirty="0">
                <a:hlinkClick r:id="rId4"/>
              </a:rPr>
              <a:t>imagecolorpicker.com</a:t>
            </a:r>
            <a:endParaRPr lang="en-US" sz="2600" dirty="0"/>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164731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Exporting plots from R Studio</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3185205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08159F5E-43C1-C2D1-6262-FF3C87098728}"/>
              </a:ext>
            </a:extLst>
          </p:cNvPr>
          <p:cNvPicPr>
            <a:picLocks noChangeAspect="1"/>
          </p:cNvPicPr>
          <p:nvPr/>
        </p:nvPicPr>
        <p:blipFill>
          <a:blip r:embed="rId2"/>
          <a:stretch>
            <a:fillRect/>
          </a:stretch>
        </p:blipFill>
        <p:spPr>
          <a:xfrm>
            <a:off x="1445079" y="1449381"/>
            <a:ext cx="5461907" cy="4142187"/>
          </a:xfrm>
          <a:prstGeom prst="rect">
            <a:avLst/>
          </a:prstGeom>
        </p:spPr>
      </p:pic>
      <p:sp>
        <p:nvSpPr>
          <p:cNvPr id="5" name="Oval 4">
            <a:extLst>
              <a:ext uri="{FF2B5EF4-FFF2-40B4-BE49-F238E27FC236}">
                <a16:creationId xmlns:a16="http://schemas.microsoft.com/office/drawing/2014/main" id="{4FE5D7DE-C36F-2526-504A-29765E94A7A1}"/>
              </a:ext>
            </a:extLst>
          </p:cNvPr>
          <p:cNvSpPr/>
          <p:nvPr/>
        </p:nvSpPr>
        <p:spPr>
          <a:xfrm>
            <a:off x="2684206" y="1681842"/>
            <a:ext cx="1045028" cy="457201"/>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198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6" name="Picture 5">
            <a:extLst>
              <a:ext uri="{FF2B5EF4-FFF2-40B4-BE49-F238E27FC236}">
                <a16:creationId xmlns:a16="http://schemas.microsoft.com/office/drawing/2014/main" id="{6E8EF685-415F-F6DD-FD5D-4366DDE38733}"/>
              </a:ext>
            </a:extLst>
          </p:cNvPr>
          <p:cNvPicPr>
            <a:picLocks noChangeAspect="1"/>
          </p:cNvPicPr>
          <p:nvPr/>
        </p:nvPicPr>
        <p:blipFill>
          <a:blip r:embed="rId2"/>
          <a:stretch>
            <a:fillRect/>
          </a:stretch>
        </p:blipFill>
        <p:spPr>
          <a:xfrm>
            <a:off x="1253272" y="1140393"/>
            <a:ext cx="6218042" cy="4329678"/>
          </a:xfrm>
          <a:prstGeom prst="rect">
            <a:avLst/>
          </a:prstGeom>
        </p:spPr>
      </p:pic>
      <p:sp>
        <p:nvSpPr>
          <p:cNvPr id="5" name="Oval 4">
            <a:extLst>
              <a:ext uri="{FF2B5EF4-FFF2-40B4-BE49-F238E27FC236}">
                <a16:creationId xmlns:a16="http://schemas.microsoft.com/office/drawing/2014/main" id="{4FE5D7DE-C36F-2526-504A-29765E94A7A1}"/>
              </a:ext>
            </a:extLst>
          </p:cNvPr>
          <p:cNvSpPr/>
          <p:nvPr/>
        </p:nvSpPr>
        <p:spPr>
          <a:xfrm>
            <a:off x="2455606" y="1449381"/>
            <a:ext cx="2116394" cy="643684"/>
          </a:xfrm>
          <a:prstGeom prst="ellipse">
            <a:avLst/>
          </a:prstGeom>
          <a:noFill/>
          <a:ln w="76200">
            <a:solidFill>
              <a:schemeClr val="accent6">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297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88BA4FB7-7302-E0E4-8C9B-82971EC8BB12}"/>
              </a:ext>
            </a:extLst>
          </p:cNvPr>
          <p:cNvPicPr>
            <a:picLocks noChangeAspect="1"/>
          </p:cNvPicPr>
          <p:nvPr/>
        </p:nvPicPr>
        <p:blipFill>
          <a:blip r:embed="rId2"/>
          <a:stretch>
            <a:fillRect/>
          </a:stretch>
        </p:blipFill>
        <p:spPr>
          <a:xfrm>
            <a:off x="2167962" y="1130057"/>
            <a:ext cx="4808075" cy="4597886"/>
          </a:xfrm>
          <a:prstGeom prst="rect">
            <a:avLst/>
          </a:prstGeom>
        </p:spPr>
      </p:pic>
      <p:sp>
        <p:nvSpPr>
          <p:cNvPr id="7" name="Oval 6">
            <a:extLst>
              <a:ext uri="{FF2B5EF4-FFF2-40B4-BE49-F238E27FC236}">
                <a16:creationId xmlns:a16="http://schemas.microsoft.com/office/drawing/2014/main" id="{5A69257F-8797-3B96-F39F-0E9359D56484}"/>
              </a:ext>
            </a:extLst>
          </p:cNvPr>
          <p:cNvSpPr/>
          <p:nvPr/>
        </p:nvSpPr>
        <p:spPr>
          <a:xfrm>
            <a:off x="2684206" y="1681842"/>
            <a:ext cx="1045028" cy="457201"/>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FFBE20-A358-5495-F4B2-B0A127556307}"/>
              </a:ext>
            </a:extLst>
          </p:cNvPr>
          <p:cNvSpPr txBox="1"/>
          <p:nvPr/>
        </p:nvSpPr>
        <p:spPr>
          <a:xfrm>
            <a:off x="3544813" y="2088391"/>
            <a:ext cx="1807822" cy="369332"/>
          </a:xfrm>
          <a:prstGeom prst="rect">
            <a:avLst/>
          </a:prstGeom>
          <a:noFill/>
        </p:spPr>
        <p:txBody>
          <a:bodyPr wrap="square" rtlCol="0">
            <a:spAutoFit/>
          </a:bodyPr>
          <a:lstStyle/>
          <a:p>
            <a:pPr algn="ctr"/>
            <a:r>
              <a:rPr lang="en-US" dirty="0">
                <a:solidFill>
                  <a:schemeClr val="accent5">
                    <a:lumMod val="75000"/>
                  </a:schemeClr>
                </a:solidFill>
              </a:rPr>
              <a:t>Name your file</a:t>
            </a:r>
          </a:p>
        </p:txBody>
      </p:sp>
    </p:spTree>
    <p:extLst>
      <p:ext uri="{BB962C8B-B14F-4D97-AF65-F5344CB8AC3E}">
        <p14:creationId xmlns:p14="http://schemas.microsoft.com/office/powerpoint/2010/main" val="2530619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88BA4FB7-7302-E0E4-8C9B-82971EC8BB12}"/>
              </a:ext>
            </a:extLst>
          </p:cNvPr>
          <p:cNvPicPr>
            <a:picLocks noChangeAspect="1"/>
          </p:cNvPicPr>
          <p:nvPr/>
        </p:nvPicPr>
        <p:blipFill>
          <a:blip r:embed="rId2"/>
          <a:stretch>
            <a:fillRect/>
          </a:stretch>
        </p:blipFill>
        <p:spPr>
          <a:xfrm>
            <a:off x="2167962" y="1130057"/>
            <a:ext cx="4808075" cy="4597886"/>
          </a:xfrm>
          <a:prstGeom prst="rect">
            <a:avLst/>
          </a:prstGeom>
        </p:spPr>
      </p:pic>
      <p:sp>
        <p:nvSpPr>
          <p:cNvPr id="7" name="Oval 6">
            <a:extLst>
              <a:ext uri="{FF2B5EF4-FFF2-40B4-BE49-F238E27FC236}">
                <a16:creationId xmlns:a16="http://schemas.microsoft.com/office/drawing/2014/main" id="{5A69257F-8797-3B96-F39F-0E9359D56484}"/>
              </a:ext>
            </a:extLst>
          </p:cNvPr>
          <p:cNvSpPr/>
          <p:nvPr/>
        </p:nvSpPr>
        <p:spPr>
          <a:xfrm>
            <a:off x="2880148" y="1447953"/>
            <a:ext cx="2720551" cy="457201"/>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FFBE20-A358-5495-F4B2-B0A127556307}"/>
              </a:ext>
            </a:extLst>
          </p:cNvPr>
          <p:cNvSpPr txBox="1"/>
          <p:nvPr/>
        </p:nvSpPr>
        <p:spPr>
          <a:xfrm>
            <a:off x="6976037" y="753938"/>
            <a:ext cx="1807822" cy="923330"/>
          </a:xfrm>
          <a:prstGeom prst="rect">
            <a:avLst/>
          </a:prstGeom>
          <a:noFill/>
        </p:spPr>
        <p:txBody>
          <a:bodyPr wrap="square" rtlCol="0">
            <a:spAutoFit/>
          </a:bodyPr>
          <a:lstStyle/>
          <a:p>
            <a:pPr algn="ctr"/>
            <a:r>
              <a:rPr lang="en-US" dirty="0">
                <a:solidFill>
                  <a:schemeClr val="accent5">
                    <a:lumMod val="75000"/>
                  </a:schemeClr>
                </a:solidFill>
              </a:rPr>
              <a:t>Specify where you want to save the file</a:t>
            </a:r>
          </a:p>
        </p:txBody>
      </p:sp>
    </p:spTree>
    <p:extLst>
      <p:ext uri="{BB962C8B-B14F-4D97-AF65-F5344CB8AC3E}">
        <p14:creationId xmlns:p14="http://schemas.microsoft.com/office/powerpoint/2010/main" val="2491453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Exporting plots from RStudio</a:t>
            </a:r>
          </a:p>
        </p:txBody>
      </p:sp>
      <p:pic>
        <p:nvPicPr>
          <p:cNvPr id="4" name="Picture 3">
            <a:extLst>
              <a:ext uri="{FF2B5EF4-FFF2-40B4-BE49-F238E27FC236}">
                <a16:creationId xmlns:a16="http://schemas.microsoft.com/office/drawing/2014/main" id="{88BA4FB7-7302-E0E4-8C9B-82971EC8BB12}"/>
              </a:ext>
            </a:extLst>
          </p:cNvPr>
          <p:cNvPicPr>
            <a:picLocks noChangeAspect="1"/>
          </p:cNvPicPr>
          <p:nvPr/>
        </p:nvPicPr>
        <p:blipFill>
          <a:blip r:embed="rId2"/>
          <a:stretch>
            <a:fillRect/>
          </a:stretch>
        </p:blipFill>
        <p:spPr>
          <a:xfrm>
            <a:off x="2167962" y="1130057"/>
            <a:ext cx="4808075" cy="4597886"/>
          </a:xfrm>
          <a:prstGeom prst="rect">
            <a:avLst/>
          </a:prstGeom>
        </p:spPr>
      </p:pic>
      <p:sp>
        <p:nvSpPr>
          <p:cNvPr id="7" name="Oval 6">
            <a:extLst>
              <a:ext uri="{FF2B5EF4-FFF2-40B4-BE49-F238E27FC236}">
                <a16:creationId xmlns:a16="http://schemas.microsoft.com/office/drawing/2014/main" id="{5A69257F-8797-3B96-F39F-0E9359D56484}"/>
              </a:ext>
            </a:extLst>
          </p:cNvPr>
          <p:cNvSpPr/>
          <p:nvPr/>
        </p:nvSpPr>
        <p:spPr>
          <a:xfrm>
            <a:off x="6194848" y="4931230"/>
            <a:ext cx="1045028" cy="587828"/>
          </a:xfrm>
          <a:prstGeom prst="ellipse">
            <a:avLst/>
          </a:prstGeom>
          <a:noFill/>
          <a:ln w="76200">
            <a:solidFill>
              <a:schemeClr val="accent6">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FFBE20-A358-5495-F4B2-B0A127556307}"/>
              </a:ext>
            </a:extLst>
          </p:cNvPr>
          <p:cNvSpPr txBox="1"/>
          <p:nvPr/>
        </p:nvSpPr>
        <p:spPr>
          <a:xfrm>
            <a:off x="6976037" y="4334726"/>
            <a:ext cx="1807822" cy="646331"/>
          </a:xfrm>
          <a:prstGeom prst="rect">
            <a:avLst/>
          </a:prstGeom>
          <a:noFill/>
        </p:spPr>
        <p:txBody>
          <a:bodyPr wrap="square" rtlCol="0">
            <a:spAutoFit/>
          </a:bodyPr>
          <a:lstStyle/>
          <a:p>
            <a:pPr algn="ctr"/>
            <a:r>
              <a:rPr lang="en-US" dirty="0">
                <a:solidFill>
                  <a:schemeClr val="accent5">
                    <a:lumMod val="75000"/>
                  </a:schemeClr>
                </a:solidFill>
              </a:rPr>
              <a:t>Adjust dimensions</a:t>
            </a:r>
          </a:p>
        </p:txBody>
      </p:sp>
    </p:spTree>
    <p:extLst>
      <p:ext uri="{BB962C8B-B14F-4D97-AF65-F5344CB8AC3E}">
        <p14:creationId xmlns:p14="http://schemas.microsoft.com/office/powerpoint/2010/main" val="2321492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Descriptive statistics</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173794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Descriptive statistics</a:t>
            </a:r>
          </a:p>
        </p:txBody>
      </p:sp>
      <p:sp>
        <p:nvSpPr>
          <p:cNvPr id="3" name="TextBox 2">
            <a:extLst>
              <a:ext uri="{FF2B5EF4-FFF2-40B4-BE49-F238E27FC236}">
                <a16:creationId xmlns:a16="http://schemas.microsoft.com/office/drawing/2014/main" id="{84836432-9E19-66D5-27CC-2E1408EE4964}"/>
              </a:ext>
            </a:extLst>
          </p:cNvPr>
          <p:cNvSpPr txBox="1"/>
          <p:nvPr/>
        </p:nvSpPr>
        <p:spPr>
          <a:xfrm>
            <a:off x="429869" y="1230992"/>
            <a:ext cx="8284261" cy="5016758"/>
          </a:xfrm>
          <a:prstGeom prst="rect">
            <a:avLst/>
          </a:prstGeom>
          <a:noFill/>
        </p:spPr>
        <p:txBody>
          <a:bodyPr wrap="square" rtlCol="0">
            <a:spAutoFit/>
          </a:bodyPr>
          <a:lstStyle/>
          <a:p>
            <a:pPr>
              <a:spcBef>
                <a:spcPts val="600"/>
              </a:spcBef>
              <a:spcAft>
                <a:spcPts val="600"/>
              </a:spcAft>
            </a:pPr>
            <a:r>
              <a:rPr lang="en-US" sz="2600" dirty="0"/>
              <a:t>Descriptive statistics summarize data, and typically describe three types of things:</a:t>
            </a:r>
          </a:p>
          <a:p>
            <a:pPr marL="457200" indent="-457200">
              <a:spcBef>
                <a:spcPts val="600"/>
              </a:spcBef>
              <a:spcAft>
                <a:spcPts val="600"/>
              </a:spcAft>
              <a:buFont typeface="Arial" panose="020B0604020202020204" pitchFamily="34" charset="0"/>
              <a:buChar char="•"/>
            </a:pPr>
            <a:r>
              <a:rPr lang="en-US" sz="2600" b="1" dirty="0"/>
              <a:t>center</a:t>
            </a:r>
            <a:r>
              <a:rPr lang="en-US" sz="2600" dirty="0"/>
              <a:t> (e.g., mean, median)</a:t>
            </a:r>
          </a:p>
          <a:p>
            <a:pPr marL="457200" indent="-457200">
              <a:spcBef>
                <a:spcPts val="600"/>
              </a:spcBef>
              <a:spcAft>
                <a:spcPts val="600"/>
              </a:spcAft>
              <a:buFont typeface="Arial" panose="020B0604020202020204" pitchFamily="34" charset="0"/>
              <a:buChar char="•"/>
            </a:pPr>
            <a:r>
              <a:rPr lang="en-US" sz="2600" b="1" dirty="0"/>
              <a:t>spread </a:t>
            </a:r>
            <a:r>
              <a:rPr lang="en-US" sz="2600" dirty="0"/>
              <a:t>(e.g., standard deviation, interquartile range)</a:t>
            </a:r>
          </a:p>
          <a:p>
            <a:pPr marL="457200" indent="-457200">
              <a:spcBef>
                <a:spcPts val="600"/>
              </a:spcBef>
              <a:spcAft>
                <a:spcPts val="600"/>
              </a:spcAft>
              <a:buFont typeface="Arial" panose="020B0604020202020204" pitchFamily="34" charset="0"/>
              <a:buChar char="•"/>
            </a:pPr>
            <a:r>
              <a:rPr lang="en-US" sz="2600" b="1" dirty="0"/>
              <a:t>counts &amp; rates</a:t>
            </a:r>
            <a:r>
              <a:rPr lang="en-US" sz="2600" dirty="0"/>
              <a:t> (e.g., summary tables)</a:t>
            </a:r>
          </a:p>
          <a:p>
            <a:pPr marL="457200" indent="-457200">
              <a:spcBef>
                <a:spcPts val="600"/>
              </a:spcBef>
              <a:spcAft>
                <a:spcPts val="600"/>
              </a:spcAft>
              <a:buFont typeface="Arial" panose="020B0604020202020204" pitchFamily="34" charset="0"/>
              <a:buChar char="•"/>
            </a:pPr>
            <a:endParaRPr lang="en-US" sz="2600" dirty="0"/>
          </a:p>
          <a:p>
            <a:pPr>
              <a:spcBef>
                <a:spcPts val="600"/>
              </a:spcBef>
              <a:spcAft>
                <a:spcPts val="600"/>
              </a:spcAft>
            </a:pPr>
            <a:r>
              <a:rPr lang="en-US" sz="2600" dirty="0"/>
              <a:t>In a typical data analysis workflow, we often explore these first! It’s helpful to better understand your data, and to identify potential surprises or anomalies.</a:t>
            </a:r>
          </a:p>
          <a:p>
            <a:pPr marL="457200" indent="-457200">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42104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AED-7952-3281-0C04-F60615CD928E}"/>
              </a:ext>
            </a:extLst>
          </p:cNvPr>
          <p:cNvPicPr>
            <a:picLocks noChangeAspect="1"/>
          </p:cNvPicPr>
          <p:nvPr/>
        </p:nvPicPr>
        <p:blipFill>
          <a:blip r:embed="rId2"/>
          <a:stretch>
            <a:fillRect/>
          </a:stretch>
        </p:blipFill>
        <p:spPr>
          <a:xfrm>
            <a:off x="816428" y="417843"/>
            <a:ext cx="7135586" cy="5045550"/>
          </a:xfrm>
          <a:prstGeom prst="rect">
            <a:avLst/>
          </a:prstGeom>
        </p:spPr>
      </p:pic>
      <p:sp>
        <p:nvSpPr>
          <p:cNvPr id="6" name="TextBox 5">
            <a:extLst>
              <a:ext uri="{FF2B5EF4-FFF2-40B4-BE49-F238E27FC236}">
                <a16:creationId xmlns:a16="http://schemas.microsoft.com/office/drawing/2014/main" id="{3E54FBF2-9BDF-23FD-5D25-83A85E48CD04}"/>
              </a:ext>
            </a:extLst>
          </p:cNvPr>
          <p:cNvSpPr txBox="1"/>
          <p:nvPr/>
        </p:nvSpPr>
        <p:spPr>
          <a:xfrm>
            <a:off x="212271" y="5514993"/>
            <a:ext cx="3756156" cy="400110"/>
          </a:xfrm>
          <a:prstGeom prst="rect">
            <a:avLst/>
          </a:prstGeom>
          <a:noFill/>
        </p:spPr>
        <p:txBody>
          <a:bodyPr wrap="none" rtlCol="0">
            <a:spAutoFit/>
          </a:bodyPr>
          <a:lstStyle/>
          <a:p>
            <a:r>
              <a:rPr lang="en-US" sz="1000" dirty="0"/>
              <a:t>Graphic by </a:t>
            </a:r>
            <a:r>
              <a:rPr lang="en-US" sz="1000" dirty="0" err="1"/>
              <a:t>luminousmen.com</a:t>
            </a:r>
            <a:endParaRPr lang="en-US" sz="1000" u="sng" dirty="0"/>
          </a:p>
          <a:p>
            <a:r>
              <a:rPr lang="en-US" sz="1000" dirty="0"/>
              <a:t>https://</a:t>
            </a:r>
            <a:r>
              <a:rPr lang="en-US" sz="1000" dirty="0" err="1"/>
              <a:t>luminousmen.com</a:t>
            </a:r>
            <a:r>
              <a:rPr lang="en-US" sz="1000" dirty="0"/>
              <a:t>/post/descriptive-and-inferential-statistics</a:t>
            </a:r>
          </a:p>
        </p:txBody>
      </p:sp>
    </p:spTree>
    <p:extLst>
      <p:ext uri="{BB962C8B-B14F-4D97-AF65-F5344CB8AC3E}">
        <p14:creationId xmlns:p14="http://schemas.microsoft.com/office/powerpoint/2010/main" val="3505090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330504"/>
            <a:ext cx="9144001" cy="5527496"/>
          </a:xfrm>
          <a:prstGeom prst="rect">
            <a:avLst/>
          </a:prstGeom>
          <a:solidFill>
            <a:srgbClr val="041E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Title 5"/>
          <p:cNvSpPr txBox="1">
            <a:spLocks/>
          </p:cNvSpPr>
          <p:nvPr/>
        </p:nvSpPr>
        <p:spPr>
          <a:xfrm>
            <a:off x="383218" y="1477992"/>
            <a:ext cx="7954732" cy="815898"/>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4051" i="0" dirty="0">
                <a:solidFill>
                  <a:schemeClr val="bg1"/>
                </a:solidFill>
                <a:latin typeface="Helvetica Neue"/>
                <a:cs typeface="Helvetica Neue"/>
              </a:rPr>
              <a:t>Choosing a data visualization</a:t>
            </a:r>
          </a:p>
        </p:txBody>
      </p:sp>
      <p:pic>
        <p:nvPicPr>
          <p:cNvPr id="12" name="Picture 11"/>
          <p:cNvPicPr>
            <a:picLocks noChangeAspect="1"/>
          </p:cNvPicPr>
          <p:nvPr/>
        </p:nvPicPr>
        <p:blipFill>
          <a:blip r:embed="rId3"/>
          <a:srcRect/>
          <a:stretch/>
        </p:blipFill>
        <p:spPr>
          <a:xfrm>
            <a:off x="263465" y="398530"/>
            <a:ext cx="5120827" cy="556906"/>
          </a:xfrm>
          <a:prstGeom prst="rect">
            <a:avLst/>
          </a:prstGeom>
        </p:spPr>
      </p:pic>
    </p:spTree>
    <p:extLst>
      <p:ext uri="{BB962C8B-B14F-4D97-AF65-F5344CB8AC3E}">
        <p14:creationId xmlns:p14="http://schemas.microsoft.com/office/powerpoint/2010/main" val="2453039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are you trying to learn?</a:t>
            </a:r>
          </a:p>
        </p:txBody>
      </p:sp>
      <p:pic>
        <p:nvPicPr>
          <p:cNvPr id="5" name="Picture 4">
            <a:extLst>
              <a:ext uri="{FF2B5EF4-FFF2-40B4-BE49-F238E27FC236}">
                <a16:creationId xmlns:a16="http://schemas.microsoft.com/office/drawing/2014/main" id="{9891814B-5B03-7E02-AE35-F8687510BC10}"/>
              </a:ext>
            </a:extLst>
          </p:cNvPr>
          <p:cNvPicPr>
            <a:picLocks noChangeAspect="1"/>
          </p:cNvPicPr>
          <p:nvPr/>
        </p:nvPicPr>
        <p:blipFill>
          <a:blip r:embed="rId2"/>
          <a:stretch>
            <a:fillRect/>
          </a:stretch>
        </p:blipFill>
        <p:spPr>
          <a:xfrm>
            <a:off x="1028701" y="942897"/>
            <a:ext cx="6417128" cy="4611377"/>
          </a:xfrm>
          <a:prstGeom prst="rect">
            <a:avLst/>
          </a:prstGeom>
        </p:spPr>
      </p:pic>
      <p:sp>
        <p:nvSpPr>
          <p:cNvPr id="6" name="TextBox 5">
            <a:extLst>
              <a:ext uri="{FF2B5EF4-FFF2-40B4-BE49-F238E27FC236}">
                <a16:creationId xmlns:a16="http://schemas.microsoft.com/office/drawing/2014/main" id="{A8D945FA-5FEE-3489-62B2-F3142F074365}"/>
              </a:ext>
            </a:extLst>
          </p:cNvPr>
          <p:cNvSpPr txBox="1"/>
          <p:nvPr/>
        </p:nvSpPr>
        <p:spPr>
          <a:xfrm>
            <a:off x="212271" y="5514993"/>
            <a:ext cx="4419800" cy="400110"/>
          </a:xfrm>
          <a:prstGeom prst="rect">
            <a:avLst/>
          </a:prstGeom>
          <a:noFill/>
        </p:spPr>
        <p:txBody>
          <a:bodyPr wrap="none" rtlCol="0">
            <a:spAutoFit/>
          </a:bodyPr>
          <a:lstStyle/>
          <a:p>
            <a:r>
              <a:rPr lang="en-US" sz="1000" dirty="0"/>
              <a:t>Graphic by Andrew Abela</a:t>
            </a:r>
            <a:endParaRPr lang="en-US" sz="1000" u="sng" dirty="0"/>
          </a:p>
          <a:p>
            <a:r>
              <a:rPr lang="en-US" sz="1000" dirty="0"/>
              <a:t>https://</a:t>
            </a:r>
            <a:r>
              <a:rPr lang="en-US" sz="1000" dirty="0" err="1"/>
              <a:t>extremepresentation.typepad.com</a:t>
            </a:r>
            <a:r>
              <a:rPr lang="en-US" sz="1000" dirty="0"/>
              <a:t>/blog/2006/09/</a:t>
            </a:r>
            <a:r>
              <a:rPr lang="en-US" sz="1000" dirty="0" err="1"/>
              <a:t>choosing_a_good.html</a:t>
            </a:r>
            <a:endParaRPr lang="en-US" sz="1000" dirty="0"/>
          </a:p>
        </p:txBody>
      </p:sp>
    </p:spTree>
    <p:extLst>
      <p:ext uri="{BB962C8B-B14F-4D97-AF65-F5344CB8AC3E}">
        <p14:creationId xmlns:p14="http://schemas.microsoft.com/office/powerpoint/2010/main" val="409125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2BEE06C-3CB4-1A31-1F99-81886307D619}"/>
              </a:ext>
            </a:extLst>
          </p:cNvPr>
          <p:cNvSpPr txBox="1">
            <a:spLocks/>
          </p:cNvSpPr>
          <p:nvPr/>
        </p:nvSpPr>
        <p:spPr>
          <a:xfrm>
            <a:off x="429870" y="306381"/>
            <a:ext cx="6598728" cy="1143000"/>
          </a:xfrm>
          <a:prstGeom prst="rect">
            <a:avLst/>
          </a:prstGeom>
        </p:spPr>
        <p:txBody>
          <a:bodyPr>
            <a:noAutofit/>
          </a:bodyPr>
          <a:lstStyle>
            <a:lvl1pPr algn="l" defTabSz="342991" rtl="0" eaLnBrk="1" latinLnBrk="0" hangingPunct="1">
              <a:spcBef>
                <a:spcPct val="0"/>
              </a:spcBef>
              <a:buNone/>
              <a:defRPr sz="2701" b="1" i="0" kern="1200">
                <a:solidFill>
                  <a:srgbClr val="002D50"/>
                </a:solidFill>
                <a:latin typeface="Helvetica Neue"/>
                <a:ea typeface="+mj-ea"/>
                <a:cs typeface="Helvetica Neue"/>
              </a:defRPr>
            </a:lvl1pPr>
          </a:lstStyle>
          <a:p>
            <a:r>
              <a:rPr lang="en-US" sz="3200" dirty="0"/>
              <a:t>What are you trying to learn?</a:t>
            </a:r>
          </a:p>
        </p:txBody>
      </p:sp>
      <p:sp>
        <p:nvSpPr>
          <p:cNvPr id="6" name="TextBox 5">
            <a:extLst>
              <a:ext uri="{FF2B5EF4-FFF2-40B4-BE49-F238E27FC236}">
                <a16:creationId xmlns:a16="http://schemas.microsoft.com/office/drawing/2014/main" id="{A8D945FA-5FEE-3489-62B2-F3142F074365}"/>
              </a:ext>
            </a:extLst>
          </p:cNvPr>
          <p:cNvSpPr txBox="1"/>
          <p:nvPr/>
        </p:nvSpPr>
        <p:spPr>
          <a:xfrm>
            <a:off x="212271" y="5514993"/>
            <a:ext cx="1758815" cy="400110"/>
          </a:xfrm>
          <a:prstGeom prst="rect">
            <a:avLst/>
          </a:prstGeom>
          <a:noFill/>
        </p:spPr>
        <p:txBody>
          <a:bodyPr wrap="none" rtlCol="0">
            <a:spAutoFit/>
          </a:bodyPr>
          <a:lstStyle/>
          <a:p>
            <a:r>
              <a:rPr lang="en-US" sz="1000" dirty="0"/>
              <a:t>Graphic by Data to Viz</a:t>
            </a:r>
            <a:endParaRPr lang="en-US" sz="1000" u="sng" dirty="0"/>
          </a:p>
          <a:p>
            <a:r>
              <a:rPr lang="en-US" sz="1000" dirty="0"/>
              <a:t>https://</a:t>
            </a:r>
            <a:r>
              <a:rPr lang="en-US" sz="1000" dirty="0" err="1"/>
              <a:t>www.data</a:t>
            </a:r>
            <a:r>
              <a:rPr lang="en-US" sz="1000" dirty="0"/>
              <a:t>-to-</a:t>
            </a:r>
            <a:r>
              <a:rPr lang="en-US" sz="1000" dirty="0" err="1"/>
              <a:t>viz.com</a:t>
            </a:r>
            <a:r>
              <a:rPr lang="en-US" sz="1000" dirty="0"/>
              <a:t>/</a:t>
            </a:r>
          </a:p>
        </p:txBody>
      </p:sp>
      <p:pic>
        <p:nvPicPr>
          <p:cNvPr id="4" name="Picture 3">
            <a:extLst>
              <a:ext uri="{FF2B5EF4-FFF2-40B4-BE49-F238E27FC236}">
                <a16:creationId xmlns:a16="http://schemas.microsoft.com/office/drawing/2014/main" id="{609F97E0-0D75-7ED3-B9B3-9ECE26BF1F11}"/>
              </a:ext>
            </a:extLst>
          </p:cNvPr>
          <p:cNvPicPr>
            <a:picLocks noChangeAspect="1"/>
          </p:cNvPicPr>
          <p:nvPr/>
        </p:nvPicPr>
        <p:blipFill>
          <a:blip r:embed="rId2"/>
          <a:stretch>
            <a:fillRect/>
          </a:stretch>
        </p:blipFill>
        <p:spPr>
          <a:xfrm>
            <a:off x="745871" y="942897"/>
            <a:ext cx="7772400" cy="4375149"/>
          </a:xfrm>
          <a:prstGeom prst="rect">
            <a:avLst/>
          </a:prstGeom>
        </p:spPr>
      </p:pic>
    </p:spTree>
    <p:extLst>
      <p:ext uri="{BB962C8B-B14F-4D97-AF65-F5344CB8AC3E}">
        <p14:creationId xmlns:p14="http://schemas.microsoft.com/office/powerpoint/2010/main" val="3622336025"/>
      </p:ext>
    </p:extLst>
  </p:cSld>
  <p:clrMapOvr>
    <a:masterClrMapping/>
  </p:clrMapOvr>
</p:sld>
</file>

<file path=ppt/theme/theme1.xml><?xml version="1.0" encoding="utf-8"?>
<a:theme xmlns:a="http://schemas.openxmlformats.org/drawingml/2006/main" name="Office Theme">
  <a:themeElements>
    <a:clrScheme name="Georgetown University OA">
      <a:dk1>
        <a:sysClr val="windowText" lastClr="000000"/>
      </a:dk1>
      <a:lt1>
        <a:sysClr val="window" lastClr="FFFFFF"/>
      </a:lt1>
      <a:dk2>
        <a:srgbClr val="011B39"/>
      </a:dk2>
      <a:lt2>
        <a:srgbClr val="4A4C4D"/>
      </a:lt2>
      <a:accent1>
        <a:srgbClr val="003B7C"/>
      </a:accent1>
      <a:accent2>
        <a:srgbClr val="9CA09C"/>
      </a:accent2>
      <a:accent3>
        <a:srgbClr val="00A4CC"/>
      </a:accent3>
      <a:accent4>
        <a:srgbClr val="46A536"/>
      </a:accent4>
      <a:accent5>
        <a:srgbClr val="CD0032"/>
      </a:accent5>
      <a:accent6>
        <a:srgbClr val="580A1D"/>
      </a:accent6>
      <a:hlink>
        <a:srgbClr val="003D81"/>
      </a:hlink>
      <a:folHlink>
        <a:srgbClr val="00A4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4078</TotalTime>
  <Words>588</Words>
  <Application>Microsoft Macintosh PowerPoint</Application>
  <PresentationFormat>On-screen Show (4:3)</PresentationFormat>
  <Paragraphs>91</Paragraphs>
  <Slides>36</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55 Helvetica Roman</vt:lpstr>
      <vt:lpstr>Adobe Caslon Pro</vt:lpstr>
      <vt:lpstr>Arial</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One Title Here</dc:title>
  <dc:creator>Shikha Savdas</dc:creator>
  <cp:lastModifiedBy>Steph Eaneff</cp:lastModifiedBy>
  <cp:revision>320</cp:revision>
  <cp:lastPrinted>2018-07-26T19:34:42Z</cp:lastPrinted>
  <dcterms:created xsi:type="dcterms:W3CDTF">2012-07-27T14:34:45Z</dcterms:created>
  <dcterms:modified xsi:type="dcterms:W3CDTF">2023-10-03T23:26:43Z</dcterms:modified>
</cp:coreProperties>
</file>